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3"/>
    <p:sldId id="258" r:id="rId4"/>
    <p:sldId id="257" r:id="rId5"/>
    <p:sldId id="259" r:id="rId6"/>
    <p:sldId id="261" r:id="rId7"/>
    <p:sldId id="260" r:id="rId8"/>
    <p:sldId id="263" r:id="rId9"/>
    <p:sldId id="29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94" r:id="rId21"/>
    <p:sldId id="285" r:id="rId22"/>
    <p:sldId id="286" r:id="rId23"/>
    <p:sldId id="287" r:id="rId24"/>
    <p:sldId id="288" r:id="rId25"/>
    <p:sldId id="292" r:id="rId26"/>
    <p:sldId id="275" r:id="rId27"/>
    <p:sldId id="277" r:id="rId28"/>
    <p:sldId id="276" r:id="rId29"/>
  </p:sldIdLst>
  <p:sldSz cx="9144000" cy="5715000" type="screen16x1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6E75"/>
    <a:srgbClr val="7700FF"/>
    <a:srgbClr val="211962"/>
    <a:srgbClr val="08A0E9"/>
    <a:srgbClr val="543FFF"/>
    <a:srgbClr val="F8F8F8"/>
    <a:srgbClr val="FCF2D4"/>
    <a:srgbClr val="FBEDC5"/>
    <a:srgbClr val="FDF6E3"/>
    <a:srgbClr val="FAE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420" autoAdjust="0"/>
    <p:restoredTop sz="76796" autoAdjust="0"/>
  </p:normalViewPr>
  <p:slideViewPr>
    <p:cSldViewPr>
      <p:cViewPr varScale="1">
        <p:scale>
          <a:sx n="71" d="100"/>
          <a:sy n="71" d="100"/>
        </p:scale>
        <p:origin x="1320" y="48"/>
      </p:cViewPr>
      <p:guideLst>
        <p:guide orient="horz" pos="1798"/>
        <p:guide pos="2892"/>
      </p:guideLst>
    </p:cSldViewPr>
  </p:slideViewPr>
  <p:outlineViewPr>
    <p:cViewPr>
      <p:scale>
        <a:sx n="33" d="100"/>
        <a:sy n="33" d="100"/>
      </p:scale>
      <p:origin x="0" y="106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840" y="60"/>
      </p:cViewPr>
      <p:guideLst>
        <p:guide orient="horz" pos="2157"/>
        <p:guide pos="289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AD0EA-A85A-4CC3-87AD-A63C5AC0C575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AFF8A-FD4B-4F25-9E62-1B270A15F0C8}" type="slidenum">
              <a:rPr lang="es-AR" smtClean="0"/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8675" y="263525"/>
            <a:ext cx="7486650" cy="46783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23528" y="5013176"/>
            <a:ext cx="8496944" cy="13304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38065-DE38-4E1F-8FC6-4F9459B13AE4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304" y="476433"/>
            <a:ext cx="7886700" cy="300839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31800" y="936447"/>
            <a:ext cx="8280400" cy="352150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1800" y="4937125"/>
            <a:ext cx="8280400" cy="479778"/>
          </a:xfrm>
        </p:spPr>
        <p:txBody>
          <a:bodyPr>
            <a:noAutofit/>
          </a:bodyPr>
          <a:lstStyle>
            <a:lvl1pPr>
              <a:defRPr sz="1220"/>
            </a:lvl1pPr>
            <a:lvl2pPr>
              <a:defRPr sz="1220"/>
            </a:lvl2pPr>
            <a:lvl3pPr>
              <a:defRPr sz="1220"/>
            </a:lvl3pPr>
            <a:lvl4pPr>
              <a:defRPr sz="1220"/>
            </a:lvl4pPr>
            <a:lvl5pPr>
              <a:defRPr sz="1220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3929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1525" y="912184"/>
            <a:ext cx="7375781" cy="665174"/>
          </a:xfrm>
        </p:spPr>
        <p:txBody>
          <a:bodyPr anchor="t">
            <a:noAutofit/>
          </a:bodyPr>
          <a:lstStyle>
            <a:lvl1pPr algn="l">
              <a:defRPr sz="4445" b="0" i="0" cap="small" baseline="0">
                <a:solidFill>
                  <a:schemeClr val="tx1"/>
                </a:solidFill>
                <a:latin typeface="Gotham Light" charset="0"/>
                <a:cs typeface="Gotham Light" charset="0"/>
              </a:defRPr>
            </a:lvl1pPr>
          </a:lstStyle>
          <a:p>
            <a:r>
              <a:rPr lang="es-AR" dirty="0"/>
              <a:t>TÍTULO DE LA PRESENTACIÓN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737984"/>
            <a:ext cx="2808312" cy="454949"/>
          </a:xfrm>
        </p:spPr>
        <p:txBody>
          <a:bodyPr/>
          <a:lstStyle>
            <a:lvl1pPr marL="635" indent="0" algn="r">
              <a:buNone/>
              <a:defRPr>
                <a:latin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Elio Campitelli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5364088" y="4192936"/>
            <a:ext cx="4104456" cy="1"/>
          </a:xfrm>
          <a:prstGeom prst="line">
            <a:avLst/>
          </a:prstGeom>
          <a:ln w="4445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540568" y="857281"/>
            <a:ext cx="7200800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396552" y="857281"/>
            <a:ext cx="5760640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22068" y="217210"/>
            <a:ext cx="5042025" cy="640071"/>
          </a:xfrm>
        </p:spPr>
        <p:txBody>
          <a:bodyPr>
            <a:normAutofit/>
          </a:bodyPr>
          <a:lstStyle>
            <a:lvl1pPr marL="635" indent="0">
              <a:buNone/>
              <a:defRPr sz="3555" cap="small" baseline="0">
                <a:latin typeface="Gotham Light" charset="0"/>
                <a:cs typeface="Gotham Light" charset="0"/>
              </a:defRPr>
            </a:lvl1pPr>
          </a:lstStyle>
          <a:p>
            <a:pPr lvl="0"/>
            <a:r>
              <a:rPr lang="en-GB" dirty="0"/>
              <a:t>SUBTÍTULO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540568" y="857281"/>
            <a:ext cx="5904656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22703" y="217210"/>
            <a:ext cx="5042025" cy="640071"/>
          </a:xfrm>
        </p:spPr>
        <p:txBody>
          <a:bodyPr>
            <a:normAutofit/>
          </a:bodyPr>
          <a:lstStyle>
            <a:lvl1pPr marL="635" indent="0">
              <a:buNone/>
              <a:defRPr sz="3555" cap="none" baseline="0">
                <a:latin typeface="Fira Code" panose="020B0609050000020004" pitchFamily="49" charset="0"/>
                <a:ea typeface="Fira Code" panose="020B0609050000020004" pitchFamily="49" charset="0"/>
              </a:defRPr>
            </a:lvl1pPr>
          </a:lstStyle>
          <a:p>
            <a:pPr lvl="0"/>
            <a:r>
              <a:rPr lang="en-GB" dirty="0" err="1"/>
              <a:t>funcion</a:t>
            </a:r>
            <a:r>
              <a:rPr lang="en-GB" dirty="0"/>
              <a:t>()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474354" y="-262891"/>
            <a:ext cx="10081135" cy="1560449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5521" y="620789"/>
            <a:ext cx="8712981" cy="1020149"/>
          </a:xfrm>
        </p:spPr>
        <p:txBody>
          <a:bodyPr anchor="ctr">
            <a:noAutofit/>
          </a:bodyPr>
          <a:lstStyle>
            <a:lvl1pPr marL="0" indent="0">
              <a:buNone/>
              <a:defRPr sz="4000" b="0" u="none" cap="small" baseline="0">
                <a:solidFill>
                  <a:schemeClr val="bg1"/>
                </a:solidFill>
                <a:latin typeface="Arial Black" pitchFamily="34" charset="0"/>
              </a:defRPr>
            </a:lvl1pPr>
            <a:lvl2pPr marL="381000" indent="0">
              <a:buNone/>
              <a:defRPr sz="3335">
                <a:solidFill>
                  <a:schemeClr val="bg1"/>
                </a:solidFill>
              </a:defRPr>
            </a:lvl2pPr>
            <a:lvl3pPr marL="762000" indent="0">
              <a:buNone/>
              <a:defRPr sz="3335">
                <a:solidFill>
                  <a:schemeClr val="bg1"/>
                </a:solidFill>
              </a:defRPr>
            </a:lvl3pPr>
            <a:lvl4pPr marL="1143000" indent="0">
              <a:buNone/>
              <a:defRPr sz="3335">
                <a:solidFill>
                  <a:schemeClr val="bg1"/>
                </a:solidFill>
              </a:defRPr>
            </a:lvl4pPr>
            <a:lvl5pPr marL="1524000" indent="0">
              <a:buNone/>
              <a:defRPr sz="333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11189" y="1597042"/>
            <a:ext cx="7993074" cy="3301549"/>
          </a:xfrm>
        </p:spPr>
        <p:txBody>
          <a:bodyPr>
            <a:normAutofit/>
          </a:bodyPr>
          <a:lstStyle>
            <a:lvl1pPr marL="0" indent="0">
              <a:buNone/>
              <a:defRPr sz="2335"/>
            </a:lvl1pPr>
            <a:lvl2pPr marL="381000" indent="0">
              <a:buNone/>
              <a:defRPr/>
            </a:lvl2pPr>
            <a:lvl3pPr marL="762000" indent="0">
              <a:buNone/>
              <a:defRPr/>
            </a:lvl3pPr>
            <a:lvl4pPr marL="1143000" indent="0">
              <a:buNone/>
              <a:defRPr/>
            </a:lvl4pPr>
            <a:lvl5pPr marL="1524000" indent="0">
              <a:buNone/>
              <a:defRPr/>
            </a:lvl5pPr>
          </a:lstStyle>
          <a:p>
            <a:pPr lvl="0"/>
            <a:r>
              <a:rPr lang="en-US" dirty="0" err="1"/>
              <a:t>Descripción</a:t>
            </a:r>
            <a:endParaRPr lang="es-AR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3204"/>
            <a:ext cx="7886700" cy="2632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54" y="625252"/>
            <a:ext cx="8174891" cy="3960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-474354" y="1297559"/>
            <a:ext cx="10081135" cy="4621330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6005" y="616341"/>
            <a:ext cx="8712013" cy="1020149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4000" b="0" u="none" cap="small" baseline="0">
                <a:pattFill prst="trellis">
                  <a:fgClr>
                    <a:srgbClr val="8F001E"/>
                  </a:fgClr>
                  <a:bgClr>
                    <a:srgbClr val="640015"/>
                  </a:bgClr>
                </a:pattFill>
                <a:latin typeface="Arial Black" pitchFamily="34" charset="0"/>
              </a:defRPr>
            </a:lvl1pPr>
            <a:lvl2pPr marL="381000" indent="0">
              <a:buNone/>
              <a:defRPr sz="3335">
                <a:solidFill>
                  <a:schemeClr val="bg1"/>
                </a:solidFill>
              </a:defRPr>
            </a:lvl2pPr>
            <a:lvl3pPr marL="762000" indent="0">
              <a:buNone/>
              <a:defRPr sz="3335">
                <a:solidFill>
                  <a:schemeClr val="bg1"/>
                </a:solidFill>
              </a:defRPr>
            </a:lvl3pPr>
            <a:lvl4pPr marL="1143000" indent="0">
              <a:buNone/>
              <a:defRPr sz="3335">
                <a:solidFill>
                  <a:schemeClr val="bg1"/>
                </a:solidFill>
              </a:defRPr>
            </a:lvl4pPr>
            <a:lvl5pPr marL="1524000" indent="0">
              <a:buNone/>
              <a:defRPr sz="333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39751" y="1477967"/>
            <a:ext cx="8064512" cy="3900648"/>
          </a:xfrm>
        </p:spPr>
        <p:txBody>
          <a:bodyPr>
            <a:normAutofit/>
          </a:bodyPr>
          <a:lstStyle>
            <a:lvl1pPr>
              <a:defRPr sz="2335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65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324544" y="1357576"/>
            <a:ext cx="8064908" cy="1020293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84219" y="1357553"/>
            <a:ext cx="6191259" cy="1020149"/>
          </a:xfrm>
        </p:spPr>
        <p:txBody>
          <a:bodyPr anchor="ctr">
            <a:noAutofit/>
          </a:bodyPr>
          <a:lstStyle>
            <a:lvl1pPr marL="0" indent="0">
              <a:buNone/>
              <a:defRPr sz="3335">
                <a:solidFill>
                  <a:schemeClr val="bg1"/>
                </a:solidFill>
              </a:defRPr>
            </a:lvl1pPr>
            <a:lvl2pPr marL="381000" indent="0">
              <a:buNone/>
              <a:defRPr sz="3335">
                <a:solidFill>
                  <a:schemeClr val="bg1"/>
                </a:solidFill>
              </a:defRPr>
            </a:lvl2pPr>
            <a:lvl3pPr marL="762000" indent="0">
              <a:buNone/>
              <a:defRPr sz="3335">
                <a:solidFill>
                  <a:schemeClr val="bg1"/>
                </a:solidFill>
              </a:defRPr>
            </a:lvl3pPr>
            <a:lvl4pPr marL="1143000" indent="0">
              <a:buNone/>
              <a:defRPr sz="3335">
                <a:solidFill>
                  <a:schemeClr val="bg1"/>
                </a:solidFill>
              </a:defRPr>
            </a:lvl4pPr>
            <a:lvl5pPr marL="1524000" indent="0">
              <a:buNone/>
              <a:defRPr sz="333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5" y="5297898"/>
            <a:ext cx="2133603" cy="304324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5" y="5297898"/>
            <a:ext cx="2895604" cy="304324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15" y="5297898"/>
            <a:ext cx="2133603" cy="304324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-38100" y="-30761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  <p:sp>
        <p:nvSpPr>
          <p:cNvPr id="10" name="Rounded Rectangle 9"/>
          <p:cNvSpPr/>
          <p:nvPr userDrawn="1"/>
        </p:nvSpPr>
        <p:spPr>
          <a:xfrm>
            <a:off x="-38100" y="-30761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ounded Rectangle 3"/>
          <p:cNvSpPr/>
          <p:nvPr userDrawn="1"/>
        </p:nvSpPr>
        <p:spPr>
          <a:xfrm>
            <a:off x="-38100" y="-30761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Gotham Light" charset="0"/>
          <a:ea typeface="+mj-ea"/>
          <a:cs typeface="Gotham Light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10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50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US"/>
              <a:t>Si te gusta la estadística</a:t>
            </a:r>
            <a:br>
              <a:rPr lang="en-US" altLang="en-US"/>
            </a:br>
            <a:r>
              <a:rPr lang="en-US" altLang="en-US"/>
              <a:t>bancate los </a:t>
            </a:r>
            <a:r>
              <a:rPr lang="en-US" altLang="en-US" b="1"/>
              <a:t>metámeros</a:t>
            </a:r>
            <a:endParaRPr lang="en-US" altLang="en-US" b="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en-US"/>
              <a:t>Elio Campitelli</a:t>
            </a:r>
            <a:endParaRPr lang="en-US" altLang="en-US"/>
          </a:p>
        </p:txBody>
      </p:sp>
      <p:sp>
        <p:nvSpPr>
          <p:cNvPr id="7" name="Text Placeholder 2"/>
          <p:cNvSpPr txBox="1"/>
          <p:nvPr/>
        </p:nvSpPr>
        <p:spPr>
          <a:xfrm>
            <a:off x="6228819" y="4517798"/>
            <a:ext cx="2376264" cy="871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35" indent="0" algn="r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399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–"/>
              <a:defRPr sz="2100" kern="1200">
                <a:solidFill>
                  <a:schemeClr val="tx1"/>
                </a:solidFill>
                <a:latin typeface="Gotham Black" charset="0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lack" charset="0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–"/>
              <a:defRPr sz="1500" kern="1200">
                <a:solidFill>
                  <a:schemeClr val="tx1"/>
                </a:solidFill>
                <a:latin typeface="Gotham Black" charset="0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»"/>
              <a:defRPr sz="1500" kern="1200">
                <a:solidFill>
                  <a:schemeClr val="tx1"/>
                </a:solidFill>
                <a:latin typeface="Gotham Black" charset="0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 Awesome 5 Brands" panose="02000503000000000000" pitchFamily="50" charset="0"/>
              </a:rPr>
              <a:t></a:t>
            </a:r>
            <a:r>
              <a:rPr lang="en-GB" sz="2000" dirty="0">
                <a:solidFill>
                  <a:srgbClr val="08A0E9"/>
                </a:solidFill>
                <a:latin typeface="Font Awesome 5 Brands" panose="02000503000000000000" pitchFamily="50" charset="0"/>
              </a:rPr>
              <a:t> </a:t>
            </a:r>
            <a:r>
              <a:rPr lang="en-GB" sz="2000" dirty="0" err="1">
                <a:latin typeface="Gotham Light" charset="0"/>
                <a:cs typeface="Gotham Light" charset="0"/>
              </a:rPr>
              <a:t>eliocamp</a:t>
            </a:r>
            <a:endParaRPr lang="en-GB" sz="2000" dirty="0" err="1">
              <a:latin typeface="Gotham Light" charset="0"/>
              <a:cs typeface="Gotham Light" charset="0"/>
            </a:endParaRPr>
          </a:p>
          <a:p>
            <a:r>
              <a:rPr lang="en-GB" sz="2000" dirty="0">
                <a:solidFill>
                  <a:srgbClr val="08A0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 Awesome 5 Brands" panose="02000503000000000000" pitchFamily="50" charset="0"/>
              </a:rPr>
              <a:t></a:t>
            </a:r>
            <a:r>
              <a:rPr lang="en-GB" sz="2000" dirty="0">
                <a:solidFill>
                  <a:srgbClr val="08A0E9"/>
                </a:solidFill>
                <a:latin typeface="Gotham Book" pitchFamily="50" charset="0"/>
              </a:rPr>
              <a:t> </a:t>
            </a:r>
            <a:r>
              <a:rPr lang="en-GB" sz="2000" dirty="0" err="1">
                <a:latin typeface="Gotham Light" charset="0"/>
                <a:cs typeface="Gotham Light" charset="0"/>
              </a:rPr>
              <a:t>d_olivaw</a:t>
            </a:r>
            <a:endParaRPr lang="en-GB" sz="2000" dirty="0">
              <a:latin typeface="Fira Code" panose="020B0609050000020004" pitchFamily="49" charset="0"/>
              <a:cs typeface="Fira Code" panose="020B0609050000020004" pitchFamily="49" charset="0"/>
            </a:endParaRPr>
          </a:p>
          <a:p>
            <a:endParaRPr lang="en-GB" sz="2000" dirty="0">
              <a:latin typeface="Fira Code" panose="020B0609050000020004" pitchFamily="49" charset="0"/>
              <a:cs typeface="Fira Code" panose="020B06090500000200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16" y="4424623"/>
            <a:ext cx="1023632" cy="9667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020" y="161290"/>
            <a:ext cx="6182995" cy="37655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" y="3378200"/>
            <a:ext cx="3135630" cy="19926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640" y="3212465"/>
            <a:ext cx="4447540" cy="232346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845175" y="585470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https://www.waveformlighting.com/led-spectrum-simulator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2315" y="1985645"/>
            <a:ext cx="2618740" cy="1743075"/>
          </a:xfrm>
          <a:prstGeom prst="rect">
            <a:avLst/>
          </a:prstGeom>
        </p:spPr>
      </p:pic>
      <p:pic>
        <p:nvPicPr>
          <p:cNvPr id="6" name="Picture Placeholder 5"/>
          <p:cNvPicPr>
            <a:picLocks noChangeAspect="1"/>
          </p:cNvPicPr>
          <p:nvPr>
            <p:ph type="pic" sz="quarter" idx="10"/>
          </p:nvPr>
        </p:nvPicPr>
        <p:blipFill>
          <a:blip r:embed="rId2"/>
          <a:srcRect l="27009" r="16386"/>
          <a:stretch>
            <a:fillRect/>
          </a:stretch>
        </p:blipFill>
        <p:spPr>
          <a:xfrm>
            <a:off x="5944235" y="1379220"/>
            <a:ext cx="2590800" cy="25755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l="6869" t="10703" r="10648" b="-4378"/>
          <a:stretch>
            <a:fillRect/>
          </a:stretch>
        </p:blipFill>
        <p:spPr>
          <a:xfrm>
            <a:off x="208915" y="1456055"/>
            <a:ext cx="2882900" cy="28028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8" name="Picture Placeholder 7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2062480" y="936625"/>
            <a:ext cx="5017770" cy="35217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072515" y="864235"/>
            <a:ext cx="2795905" cy="46977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380" y="1160145"/>
            <a:ext cx="2136775" cy="256984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877185" y="249174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78405" y="2585085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77185" y="276098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53285" y="2398395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04185" y="261874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597150" y="352425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85035" y="2854325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423795" y="316611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20340000">
            <a:off x="2291715" y="3537585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910840" y="330708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571750" y="3903345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30450" y="414909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690495" y="4305935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153285" y="439928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970530" y="4305935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072515" y="864235"/>
            <a:ext cx="2795905" cy="46977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43100" y="2546350"/>
            <a:ext cx="1296035" cy="2027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101215" y="2899410"/>
            <a:ext cx="1030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 = 15°C</a:t>
            </a:r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585" y="864235"/>
            <a:ext cx="2759710" cy="29768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Picture Placeholder 5"/>
          <p:cNvSpPr/>
          <p:nvPr>
            <p:ph type="pic" sz="quarter" idx="10"/>
          </p:nvPr>
        </p:nvSpPr>
        <p:spPr/>
      </p:sp>
      <p:pic>
        <p:nvPicPr>
          <p:cNvPr id="9" name="Picture 8" descr="termodinámic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5465" y="476250"/>
            <a:ext cx="5552440" cy="41643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6235" y="254000"/>
            <a:ext cx="3352165" cy="419100"/>
          </a:xfrm>
          <a:prstGeom prst="rect">
            <a:avLst/>
          </a:prstGeom>
        </p:spPr>
      </p:pic>
      <p:sp>
        <p:nvSpPr>
          <p:cNvPr id="9" name="Isosceles Triangle 8"/>
          <p:cNvSpPr/>
          <p:nvPr/>
        </p:nvSpPr>
        <p:spPr>
          <a:xfrm>
            <a:off x="2771775" y="1562100"/>
            <a:ext cx="3636645" cy="3241675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3082290" y="1012825"/>
            <a:ext cx="31661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F es continua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424170" y="4803775"/>
            <a:ext cx="31661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m &lt; n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935990" y="4803775"/>
            <a:ext cx="35725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F es inyectiva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6235" y="254000"/>
            <a:ext cx="3352165" cy="419100"/>
          </a:xfrm>
          <a:prstGeom prst="rect">
            <a:avLst/>
          </a:prstGeom>
        </p:spPr>
      </p:pic>
      <p:sp>
        <p:nvSpPr>
          <p:cNvPr id="9" name="Isosceles Triangle 8"/>
          <p:cNvSpPr/>
          <p:nvPr/>
        </p:nvSpPr>
        <p:spPr>
          <a:xfrm>
            <a:off x="2771775" y="1562100"/>
            <a:ext cx="3636645" cy="3241675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3082290" y="1012825"/>
            <a:ext cx="31661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F es continua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424170" y="4803775"/>
            <a:ext cx="31661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m &lt; n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935990" y="4803775"/>
            <a:ext cx="35725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F es inyectiva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310" y="1789430"/>
            <a:ext cx="4183380" cy="27870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6235" y="254000"/>
            <a:ext cx="3352165" cy="419100"/>
          </a:xfrm>
          <a:prstGeom prst="rect">
            <a:avLst/>
          </a:prstGeom>
        </p:spPr>
      </p:pic>
      <p:sp>
        <p:nvSpPr>
          <p:cNvPr id="9" name="Isosceles Triangle 8"/>
          <p:cNvSpPr/>
          <p:nvPr/>
        </p:nvSpPr>
        <p:spPr>
          <a:xfrm>
            <a:off x="2771775" y="1562100"/>
            <a:ext cx="3636645" cy="3241675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935990" y="4803775"/>
            <a:ext cx="35725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F es inyectiva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  <p:sp>
        <p:nvSpPr>
          <p:cNvPr id="3" name="Oval 2"/>
          <p:cNvSpPr/>
          <p:nvPr/>
        </p:nvSpPr>
        <p:spPr>
          <a:xfrm rot="3000000">
            <a:off x="2731770" y="1529080"/>
            <a:ext cx="5906770" cy="3081655"/>
          </a:xfrm>
          <a:prstGeom prst="ellipse">
            <a:avLst/>
          </a:prstGeom>
          <a:noFill/>
          <a:ln w="57150">
            <a:solidFill>
              <a:srgbClr val="77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3082290" y="1012825"/>
            <a:ext cx="31661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F es continua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424170" y="4803775"/>
            <a:ext cx="31661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m &lt; n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810760" y="1761490"/>
            <a:ext cx="42430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200">
                <a:ln>
                  <a:solidFill>
                    <a:schemeClr val="tx1"/>
                  </a:solidFill>
                </a:ln>
                <a:solidFill>
                  <a:srgbClr val="7700FF"/>
                </a:solidFill>
                <a:latin typeface="Gotham Black" charset="0"/>
                <a:cs typeface="Gotham Black" charset="0"/>
              </a:rPr>
              <a:t>Transformaciones</a:t>
            </a:r>
            <a:endParaRPr lang="en-US" altLang="en-US" sz="3200">
              <a:ln>
                <a:solidFill>
                  <a:schemeClr val="tx1"/>
                </a:solidFill>
              </a:ln>
              <a:solidFill>
                <a:srgbClr val="7700FF"/>
              </a:solidFill>
              <a:latin typeface="Gotham Black" charset="0"/>
              <a:cs typeface="Gotham Black" charset="0"/>
            </a:endParaRPr>
          </a:p>
          <a:p>
            <a:pPr algn="ctr"/>
            <a:r>
              <a:rPr lang="en-US" altLang="en-US" sz="3200">
                <a:ln>
                  <a:solidFill>
                    <a:schemeClr val="tx1"/>
                  </a:solidFill>
                </a:ln>
                <a:solidFill>
                  <a:srgbClr val="7700FF"/>
                </a:solidFill>
                <a:latin typeface="Gotham Black" charset="0"/>
                <a:cs typeface="Gotham Black" charset="0"/>
              </a:rPr>
              <a:t>estadísticas</a:t>
            </a:r>
            <a:endParaRPr lang="en-US" altLang="en-US" sz="3200">
              <a:ln>
                <a:solidFill>
                  <a:schemeClr val="tx1"/>
                </a:solidFill>
              </a:ln>
              <a:solidFill>
                <a:srgbClr val="7700FF"/>
              </a:solidFill>
              <a:latin typeface="Gotham Black" charset="0"/>
              <a:cs typeface="Gotham Black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6" name="Picture Placeholder 5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075690" y="937260"/>
            <a:ext cx="7315200" cy="36850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latam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1070" y="476250"/>
            <a:ext cx="47618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/home/elio/Documents/latinR2019/Presentación/frames/latam_2.pnglatam_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11070" y="476250"/>
            <a:ext cx="47618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/home/elio/Documents/latinR2019/Presentación/frames/latam_3.pnglatam_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11070" y="476250"/>
            <a:ext cx="47618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/home/elio/Documents/latinR2019/Presentación/latam_full.giflatam_ful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11070" y="476250"/>
            <a:ext cx="47618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9" name="Picture 8" descr="codigo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7200" y="-169545"/>
            <a:ext cx="10058400" cy="40995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6235" y="254000"/>
            <a:ext cx="3352165" cy="419100"/>
          </a:xfrm>
          <a:prstGeom prst="rect">
            <a:avLst/>
          </a:prstGeom>
        </p:spPr>
      </p:pic>
      <p:sp>
        <p:nvSpPr>
          <p:cNvPr id="9" name="Isosceles Triangle 8"/>
          <p:cNvSpPr/>
          <p:nvPr/>
        </p:nvSpPr>
        <p:spPr>
          <a:xfrm>
            <a:off x="2771775" y="1562100"/>
            <a:ext cx="3636645" cy="3241675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630680" y="3669665"/>
            <a:ext cx="5882640" cy="1932305"/>
          </a:xfrm>
          <a:prstGeom prst="ellipse">
            <a:avLst/>
          </a:prstGeom>
          <a:noFill/>
          <a:ln w="57150">
            <a:solidFill>
              <a:srgbClr val="77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3082290" y="1012825"/>
            <a:ext cx="31661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F es continua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911860" y="4803775"/>
            <a:ext cx="35725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F es inyectiva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450465" y="3086100"/>
            <a:ext cx="4243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200">
                <a:ln>
                  <a:solidFill>
                    <a:schemeClr val="tx1"/>
                  </a:solidFill>
                </a:ln>
                <a:solidFill>
                  <a:srgbClr val="7700FF"/>
                </a:solidFill>
                <a:latin typeface="Gotham Black" charset="0"/>
                <a:cs typeface="Gotham Black" charset="0"/>
              </a:rPr>
              <a:t>¿?</a:t>
            </a:r>
            <a:endParaRPr lang="en-US" altLang="en-US" sz="3200">
              <a:ln>
                <a:solidFill>
                  <a:schemeClr val="tx1"/>
                </a:solidFill>
              </a:ln>
              <a:solidFill>
                <a:srgbClr val="7700FF"/>
              </a:solidFill>
              <a:latin typeface="Gotham Black" charset="0"/>
              <a:cs typeface="Gotham Black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424170" y="4803775"/>
            <a:ext cx="31661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m &lt; n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70" y="284480"/>
            <a:ext cx="6576060" cy="51460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4154170" y="4820920"/>
            <a:ext cx="464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https://github.com/Ranlot/single-parameter-fit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4154170" y="5095875"/>
            <a:ext cx="464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https://github.com/eliocamp/spfit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8062595" y="612775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\mathrm{datos} = \sin^2  \left ( 2^{x\tau} \arcsin \sqrt{\alpha} \right ) 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dino_medi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7560" y="476885"/>
            <a:ext cx="47618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1319530"/>
            <a:ext cx="2564130" cy="198691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271895" y="1239520"/>
            <a:ext cx="2262505" cy="2146300"/>
            <a:chOff x="10156" y="1952"/>
            <a:chExt cx="3563" cy="3380"/>
          </a:xfrm>
        </p:grpSpPr>
        <p:sp>
          <p:nvSpPr>
            <p:cNvPr id="10" name="Pie 9"/>
            <p:cNvSpPr/>
            <p:nvPr/>
          </p:nvSpPr>
          <p:spPr>
            <a:xfrm>
              <a:off x="10339" y="1952"/>
              <a:ext cx="3381" cy="3381"/>
            </a:xfrm>
            <a:prstGeom prst="pie">
              <a:avLst>
                <a:gd name="adj1" fmla="val 9209950"/>
                <a:gd name="adj2" fmla="val 12579739"/>
              </a:avLst>
            </a:prstGeom>
            <a:solidFill>
              <a:schemeClr val="bg1"/>
            </a:solidFill>
            <a:ln>
              <a:solidFill>
                <a:srgbClr val="21196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hord 10"/>
            <p:cNvSpPr/>
            <p:nvPr/>
          </p:nvSpPr>
          <p:spPr>
            <a:xfrm>
              <a:off x="10156" y="3069"/>
              <a:ext cx="634" cy="1147"/>
            </a:xfrm>
            <a:prstGeom prst="chord">
              <a:avLst>
                <a:gd name="adj1" fmla="val 5267412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3" name="Picture Placeholder 12"/>
          <p:cNvSpPr/>
          <p:nvPr>
            <p:ph type="pic" sz="quarter" idx="10"/>
          </p:nvPr>
        </p:nvSpPr>
        <p:spPr/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1319530"/>
            <a:ext cx="2564130" cy="198691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271895" y="1239520"/>
            <a:ext cx="2262505" cy="2146300"/>
            <a:chOff x="10156" y="1952"/>
            <a:chExt cx="3563" cy="3380"/>
          </a:xfrm>
        </p:grpSpPr>
        <p:sp>
          <p:nvSpPr>
            <p:cNvPr id="10" name="Pie 9"/>
            <p:cNvSpPr/>
            <p:nvPr/>
          </p:nvSpPr>
          <p:spPr>
            <a:xfrm>
              <a:off x="10339" y="1952"/>
              <a:ext cx="3381" cy="3381"/>
            </a:xfrm>
            <a:prstGeom prst="pie">
              <a:avLst>
                <a:gd name="adj1" fmla="val 9209950"/>
                <a:gd name="adj2" fmla="val 12579739"/>
              </a:avLst>
            </a:prstGeom>
            <a:solidFill>
              <a:schemeClr val="bg1"/>
            </a:solidFill>
            <a:ln>
              <a:solidFill>
                <a:srgbClr val="21196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hord 10"/>
            <p:cNvSpPr/>
            <p:nvPr/>
          </p:nvSpPr>
          <p:spPr>
            <a:xfrm>
              <a:off x="10156" y="3069"/>
              <a:ext cx="634" cy="1147"/>
            </a:xfrm>
            <a:prstGeom prst="chord">
              <a:avLst>
                <a:gd name="adj1" fmla="val 5267412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6388100" y="777240"/>
            <a:ext cx="1063625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1319530"/>
            <a:ext cx="2564130" cy="1986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35" y="3132455"/>
            <a:ext cx="2925445" cy="219456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271895" y="1239520"/>
            <a:ext cx="2262505" cy="2146300"/>
            <a:chOff x="10156" y="1952"/>
            <a:chExt cx="3563" cy="3380"/>
          </a:xfrm>
        </p:grpSpPr>
        <p:sp>
          <p:nvSpPr>
            <p:cNvPr id="10" name="Pie 9"/>
            <p:cNvSpPr/>
            <p:nvPr/>
          </p:nvSpPr>
          <p:spPr>
            <a:xfrm>
              <a:off x="10339" y="1952"/>
              <a:ext cx="3381" cy="3381"/>
            </a:xfrm>
            <a:prstGeom prst="pie">
              <a:avLst>
                <a:gd name="adj1" fmla="val 9209950"/>
                <a:gd name="adj2" fmla="val 12579739"/>
              </a:avLst>
            </a:prstGeom>
            <a:solidFill>
              <a:schemeClr val="bg1"/>
            </a:solidFill>
            <a:ln>
              <a:solidFill>
                <a:srgbClr val="21196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hord 10"/>
            <p:cNvSpPr/>
            <p:nvPr/>
          </p:nvSpPr>
          <p:spPr>
            <a:xfrm>
              <a:off x="10156" y="3069"/>
              <a:ext cx="634" cy="1147"/>
            </a:xfrm>
            <a:prstGeom prst="chord">
              <a:avLst>
                <a:gd name="adj1" fmla="val 5267412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" name="Picture Placeholder 2"/>
          <p:cNvSpPr/>
          <p:nvPr>
            <p:ph type="pic" sz="quarter" idx="10"/>
          </p:nvPr>
        </p:nvSpPr>
        <p:spPr/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1319530"/>
            <a:ext cx="2564130" cy="1986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35" y="3132455"/>
            <a:ext cx="2925445" cy="219456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271895" y="1239520"/>
            <a:ext cx="2262505" cy="2146300"/>
            <a:chOff x="10156" y="1952"/>
            <a:chExt cx="3563" cy="3380"/>
          </a:xfrm>
        </p:grpSpPr>
        <p:sp>
          <p:nvSpPr>
            <p:cNvPr id="10" name="Pie 9"/>
            <p:cNvSpPr/>
            <p:nvPr/>
          </p:nvSpPr>
          <p:spPr>
            <a:xfrm>
              <a:off x="10339" y="1952"/>
              <a:ext cx="3381" cy="3381"/>
            </a:xfrm>
            <a:prstGeom prst="pie">
              <a:avLst>
                <a:gd name="adj1" fmla="val 9209950"/>
                <a:gd name="adj2" fmla="val 12579739"/>
              </a:avLst>
            </a:prstGeom>
            <a:solidFill>
              <a:schemeClr val="bg1"/>
            </a:solidFill>
            <a:ln>
              <a:solidFill>
                <a:srgbClr val="21196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hord 10"/>
            <p:cNvSpPr/>
            <p:nvPr/>
          </p:nvSpPr>
          <p:spPr>
            <a:xfrm>
              <a:off x="10156" y="3069"/>
              <a:ext cx="634" cy="1147"/>
            </a:xfrm>
            <a:prstGeom prst="chord">
              <a:avLst>
                <a:gd name="adj1" fmla="val 5267412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6" name="Picture Placeholder 5"/>
          <p:cNvPicPr>
            <a:picLocks noChangeAspect="1"/>
          </p:cNvPicPr>
          <p:nvPr>
            <p:ph type="pic" sz="quarter" idx="10"/>
          </p:nvPr>
        </p:nvPicPr>
        <p:blipFill>
          <a:blip r:embed="rId3"/>
          <a:srcRect t="18908" r="40663"/>
          <a:stretch>
            <a:fillRect/>
          </a:stretch>
        </p:blipFill>
        <p:spPr>
          <a:xfrm>
            <a:off x="4878070" y="3643630"/>
            <a:ext cx="3362325" cy="1773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50" y="3132455"/>
            <a:ext cx="309245" cy="601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145" y="3306445"/>
            <a:ext cx="219710" cy="427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995" y="2802890"/>
            <a:ext cx="524510" cy="101981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3851910" y="3794125"/>
            <a:ext cx="1368425" cy="791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" name="Picture Placeholder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100" y="2802890"/>
            <a:ext cx="1063625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48498" y="2258060"/>
            <a:ext cx="524637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72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METAMEROS</a:t>
            </a:r>
            <a:endParaRPr lang="x-none" altLang="en-US" sz="72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5995" y="1335405"/>
            <a:ext cx="5297805" cy="32264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466</Words>
  <Application>WPS Presentation</Application>
  <PresentationFormat>On-screen Show (16:10)</PresentationFormat>
  <Paragraphs>49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6" baseType="lpstr">
      <vt:lpstr>Arial</vt:lpstr>
      <vt:lpstr>SimSun</vt:lpstr>
      <vt:lpstr>Wingdings</vt:lpstr>
      <vt:lpstr>Gotham Light</vt:lpstr>
      <vt:lpstr>Operating instructions</vt:lpstr>
      <vt:lpstr>DejaVu Sans</vt:lpstr>
      <vt:lpstr>Fira Code</vt:lpstr>
      <vt:lpstr>Arial Black</vt:lpstr>
      <vt:lpstr>Gotham Black</vt:lpstr>
      <vt:lpstr>Font Awesome 5 Brands</vt:lpstr>
      <vt:lpstr>AR PL UKai CN</vt:lpstr>
      <vt:lpstr>Gotham Book</vt:lpstr>
      <vt:lpstr>Calibri</vt:lpstr>
      <vt:lpstr>微软雅黑</vt:lpstr>
      <vt:lpstr>Droid Sans Fallback</vt:lpstr>
      <vt:lpstr/>
      <vt:lpstr>Arial Unicode MS</vt:lpstr>
      <vt:lpstr>OpenSymbol</vt:lpstr>
      <vt:lpstr>Office Theme</vt:lpstr>
      <vt:lpstr>Si te gusta la estadística bancate los metámeros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elio</dc:creator>
  <cp:lastModifiedBy>elio</cp:lastModifiedBy>
  <cp:revision>632</cp:revision>
  <dcterms:created xsi:type="dcterms:W3CDTF">2019-09-13T20:08:48Z</dcterms:created>
  <dcterms:modified xsi:type="dcterms:W3CDTF">2019-09-13T20:08:48Z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1033-11.1.0.8392</vt:lpwstr>
  </property>
</Properties>
</file>